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9BD"/>
    <a:srgbClr val="FEB4F3"/>
    <a:srgbClr val="FFE1FB"/>
    <a:srgbClr val="FF0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820" autoAdjust="0"/>
  </p:normalViewPr>
  <p:slideViewPr>
    <p:cSldViewPr snapToGrid="0">
      <p:cViewPr varScale="1">
        <p:scale>
          <a:sx n="65" d="100"/>
          <a:sy n="65" d="100"/>
        </p:scale>
        <p:origin x="20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0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95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62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5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7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02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26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62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7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47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9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9B45-A450-4BBA-A4FB-B23417DFE951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68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D6003FDE-60B3-BCB4-8A5D-10B99F8A7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7"/>
            <a:ext cx="6858000" cy="627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C261EE-622F-4267-B654-43B0513308E5}"/>
              </a:ext>
            </a:extLst>
          </p:cNvPr>
          <p:cNvSpPr txBox="1"/>
          <p:nvPr/>
        </p:nvSpPr>
        <p:spPr>
          <a:xfrm>
            <a:off x="561338" y="809875"/>
            <a:ext cx="5701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>
                <a:ln w="12700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お花見電車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8A4D6-8746-4C93-A9A7-D3FE91E1F6EF}"/>
              </a:ext>
            </a:extLst>
          </p:cNvPr>
          <p:cNvSpPr txBox="1"/>
          <p:nvPr/>
        </p:nvSpPr>
        <p:spPr>
          <a:xfrm>
            <a:off x="194430" y="4138758"/>
            <a:ext cx="3583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</a:t>
            </a:r>
            <a:r>
              <a:rPr kumimoji="1" lang="ja-JP" altLang="en-US" sz="20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sz="20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</a:t>
            </a:r>
            <a:r>
              <a:rPr kumimoji="1" lang="ja-JP" altLang="en-US" sz="20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日（土）運転 （雨天実施） </a:t>
            </a:r>
            <a:endParaRPr kumimoji="1" lang="en-US" altLang="ja-JP" sz="20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「光る君へ」ゆかりの桜名所を貸し切り電車で巡ります</a:t>
            </a:r>
            <a:endParaRPr kumimoji="1" lang="en-US" altLang="ja-JP" sz="20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お花見スポットでの徐行運転や、京阪グッズが貰える「運輸区長さんお楽しみクイズ」もあります。（小学生以下対象）</a:t>
            </a:r>
            <a:endParaRPr kumimoji="1" lang="en-US" altLang="ja-JP" sz="14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F82E3F-924A-4DE5-B6DF-DE5B5C3CEBB1}"/>
              </a:ext>
            </a:extLst>
          </p:cNvPr>
          <p:cNvSpPr txBox="1"/>
          <p:nvPr/>
        </p:nvSpPr>
        <p:spPr>
          <a:xfrm>
            <a:off x="836521" y="6214211"/>
            <a:ext cx="5912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8:30 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びわ湖浜大津駅集合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出発ですので必ず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分前にお越しください）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10:05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 石山寺で約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時間フリータイム（石山寺入山券をお渡しします）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12:40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三井寺駅下車 園城寺（三井寺）受付で入山券をお渡し後解散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お弁当、お茶等は提供しません。また、車内での飲食はできません。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大津の京阪電車を愛する会会員、同居家族の方：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	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大人・中高生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1,200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円、小学生未満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非会員の方：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	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大人・中高生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1,400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700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円、小学生未満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当日受付でお支払い下さい。参加費には石山寺・三井寺の入山料と保険料を含みます。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石山寺の「大河ドラマ館」「恋するもののあはれ展」入館料は別料金です。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ご自宅最寄り駅と集合場所・解散場所間の交通費は別途自己負担となります。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名（希望者多数の場合は会員を優先して抽選します。）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往復はがきに　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①「お花見電車希望」、②代表者の氏名と当日連絡がとれる電話番号、③代表者を含む大人・中高生、小学生、小学生未満それぞれの参加人数、④会員・非会員の別、⑤はがき返信面の宛名　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を記入して下記あて送付して下さい。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〒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520-0861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大津市石山寺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－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27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－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11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大津の京阪電車を愛する会事務局</a:t>
            </a:r>
            <a:endParaRPr kumimoji="1" lang="en-US" altLang="ja-JP" sz="1200" dirty="0">
              <a:solidFill>
                <a:srgbClr val="1209BD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申込締め切りは３月１５日（金）消印有効です。</a:t>
            </a: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事務局から参加の可否を返信はがきでご連絡します。このはがきが参加証となります。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📞０７７ｰ５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34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ｰ２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大津の京阪電車を愛する会事務局（平日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17:00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 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34DB1A-0398-0866-4E3F-462A37EDED54}"/>
              </a:ext>
            </a:extLst>
          </p:cNvPr>
          <p:cNvSpPr txBox="1"/>
          <p:nvPr/>
        </p:nvSpPr>
        <p:spPr>
          <a:xfrm>
            <a:off x="109218" y="6214211"/>
            <a:ext cx="79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旅程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参加費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定員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申込み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参加証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お問合せ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E1C49BA-7567-9871-C561-D418721EB5EC}"/>
              </a:ext>
            </a:extLst>
          </p:cNvPr>
          <p:cNvCxnSpPr>
            <a:cxnSpLocks/>
          </p:cNvCxnSpPr>
          <p:nvPr/>
        </p:nvCxnSpPr>
        <p:spPr>
          <a:xfrm rot="7320000">
            <a:off x="4288056" y="5220784"/>
            <a:ext cx="1584000" cy="0"/>
          </a:xfrm>
          <a:prstGeom prst="line">
            <a:avLst/>
          </a:prstGeom>
          <a:ln w="76200">
            <a:solidFill>
              <a:srgbClr val="FEB4F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7457383-7AD0-267C-2571-B0B4CEA12063}"/>
              </a:ext>
            </a:extLst>
          </p:cNvPr>
          <p:cNvCxnSpPr>
            <a:cxnSpLocks/>
          </p:cNvCxnSpPr>
          <p:nvPr/>
        </p:nvCxnSpPr>
        <p:spPr>
          <a:xfrm rot="7320000">
            <a:off x="5054613" y="4930751"/>
            <a:ext cx="900000" cy="0"/>
          </a:xfrm>
          <a:prstGeom prst="line">
            <a:avLst/>
          </a:prstGeom>
          <a:ln w="76200">
            <a:solidFill>
              <a:srgbClr val="FEB4F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4760918-F29D-C779-C8E7-A2AD876CD0AB}"/>
              </a:ext>
            </a:extLst>
          </p:cNvPr>
          <p:cNvCxnSpPr>
            <a:cxnSpLocks/>
          </p:cNvCxnSpPr>
          <p:nvPr/>
        </p:nvCxnSpPr>
        <p:spPr>
          <a:xfrm rot="7320000">
            <a:off x="4187498" y="5495552"/>
            <a:ext cx="936000" cy="0"/>
          </a:xfrm>
          <a:prstGeom prst="line">
            <a:avLst/>
          </a:prstGeom>
          <a:ln w="76200">
            <a:solidFill>
              <a:srgbClr val="FEB4F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314C3-641E-D54C-EAD4-B6E3ADF5CAFE}"/>
              </a:ext>
            </a:extLst>
          </p:cNvPr>
          <p:cNvSpPr txBox="1"/>
          <p:nvPr/>
        </p:nvSpPr>
        <p:spPr>
          <a:xfrm>
            <a:off x="5371043" y="5112926"/>
            <a:ext cx="129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びわ湖浜大津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CC113-8DBE-8261-4431-13F1858088C6}"/>
              </a:ext>
            </a:extLst>
          </p:cNvPr>
          <p:cNvSpPr txBox="1"/>
          <p:nvPr/>
        </p:nvSpPr>
        <p:spPr>
          <a:xfrm>
            <a:off x="4616571" y="4261354"/>
            <a:ext cx="129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坂本比叡山口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9:32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A668366-A643-E133-2F35-5D4DCCEBFECE}"/>
              </a:ext>
            </a:extLst>
          </p:cNvPr>
          <p:cNvSpPr txBox="1"/>
          <p:nvPr/>
        </p:nvSpPr>
        <p:spPr>
          <a:xfrm>
            <a:off x="4774284" y="5603380"/>
            <a:ext cx="160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石山寺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１０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:</a:t>
            </a:r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０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着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-12:</a:t>
            </a:r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２１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EDA00D-2E85-EC28-39E1-38756461F51D}"/>
              </a:ext>
            </a:extLst>
          </p:cNvPr>
          <p:cNvSpPr txBox="1"/>
          <p:nvPr/>
        </p:nvSpPr>
        <p:spPr>
          <a:xfrm>
            <a:off x="3588090" y="4784444"/>
            <a:ext cx="1299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三井寺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12:</a:t>
            </a:r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４０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着</a:t>
            </a:r>
            <a:endParaRPr kumimoji="1" lang="en-US" altLang="ja-JP" sz="11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（現地解散）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DF4FC-4FF3-4004-8D7F-9AF049B1BADB}"/>
              </a:ext>
            </a:extLst>
          </p:cNvPr>
          <p:cNvSpPr txBox="1"/>
          <p:nvPr/>
        </p:nvSpPr>
        <p:spPr>
          <a:xfrm>
            <a:off x="109218" y="116733"/>
            <a:ext cx="31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</a:t>
            </a:r>
            <a:endParaRPr kumimoji="1" lang="en-US" altLang="ja-JP" sz="2000" b="1" dirty="0">
              <a:ln w="3175" cmpd="sng">
                <a:solidFill>
                  <a:srgbClr val="FF01F9"/>
                </a:solidFill>
                <a:prstDash val="solid"/>
              </a:ln>
              <a:gradFill>
                <a:gsLst>
                  <a:gs pos="0">
                    <a:srgbClr val="FF01F9"/>
                  </a:gs>
                  <a:gs pos="4000">
                    <a:srgbClr val="FEB4F3"/>
                  </a:gs>
                  <a:gs pos="87000">
                    <a:srgbClr val="FFE1FB"/>
                  </a:gs>
                </a:gsLst>
                <a:lin ang="5400000"/>
              </a:gra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0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京阪電気鉄道株式会社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B6EDC8-5474-B824-92C6-56A9CAA58FA3}"/>
              </a:ext>
            </a:extLst>
          </p:cNvPr>
          <p:cNvSpPr txBox="1"/>
          <p:nvPr/>
        </p:nvSpPr>
        <p:spPr>
          <a:xfrm>
            <a:off x="3194755" y="116733"/>
            <a:ext cx="6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主催</a:t>
            </a:r>
            <a:endParaRPr kumimoji="1" lang="en-US" altLang="ja-JP" sz="2000" b="1" dirty="0">
              <a:ln w="3175" cmpd="sng">
                <a:solidFill>
                  <a:srgbClr val="FF01F9"/>
                </a:solidFill>
                <a:prstDash val="solid"/>
              </a:ln>
              <a:gradFill>
                <a:gsLst>
                  <a:gs pos="0">
                    <a:srgbClr val="FF01F9"/>
                  </a:gs>
                  <a:gs pos="4000">
                    <a:srgbClr val="FEB4F3"/>
                  </a:gs>
                  <a:gs pos="87000">
                    <a:srgbClr val="FFE1FB"/>
                  </a:gs>
                </a:gsLst>
                <a:lin ang="5400000"/>
              </a:gra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0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協力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BF43574-A3BC-376B-C222-9395C7ED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53" y="116733"/>
            <a:ext cx="1202438" cy="94640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9BEFAC8-656C-1D0D-1A1A-F8DD94917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1" y="197252"/>
            <a:ext cx="972000" cy="8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422</Words>
  <Application>Microsoft Office PowerPoint</Application>
  <PresentationFormat>A4 210 x 297 mm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P丸ゴシック体E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治彦 西</dc:creator>
  <cp:lastModifiedBy>治彦 西</cp:lastModifiedBy>
  <cp:revision>57</cp:revision>
  <cp:lastPrinted>2023-01-19T01:24:53Z</cp:lastPrinted>
  <dcterms:created xsi:type="dcterms:W3CDTF">2018-12-30T01:03:43Z</dcterms:created>
  <dcterms:modified xsi:type="dcterms:W3CDTF">2024-01-22T07:32:13Z</dcterms:modified>
</cp:coreProperties>
</file>