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2AF5"/>
    <a:srgbClr val="FEC3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64" d="100"/>
          <a:sy n="64" d="100"/>
        </p:scale>
        <p:origin x="2395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24EB-7275-427D-B1B6-E594E2960CBD}" type="datetimeFigureOut">
              <a:rPr kumimoji="1" lang="ja-JP" altLang="en-US" smtClean="0"/>
              <a:t>2025/1/13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BBF6-9C92-43FB-B022-473ECD5349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8644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24EB-7275-427D-B1B6-E594E2960CBD}" type="datetimeFigureOut">
              <a:rPr kumimoji="1" lang="ja-JP" altLang="en-US" smtClean="0"/>
              <a:t>2025/1/13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BBF6-9C92-43FB-B022-473ECD5349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3399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24EB-7275-427D-B1B6-E594E2960CBD}" type="datetimeFigureOut">
              <a:rPr kumimoji="1" lang="ja-JP" altLang="en-US" smtClean="0"/>
              <a:t>2025/1/13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BBF6-9C92-43FB-B022-473ECD5349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410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24EB-7275-427D-B1B6-E594E2960CBD}" type="datetimeFigureOut">
              <a:rPr kumimoji="1" lang="ja-JP" altLang="en-US" smtClean="0"/>
              <a:t>2025/1/13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BBF6-9C92-43FB-B022-473ECD5349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763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24EB-7275-427D-B1B6-E594E2960CBD}" type="datetimeFigureOut">
              <a:rPr kumimoji="1" lang="ja-JP" altLang="en-US" smtClean="0"/>
              <a:t>2025/1/13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BBF6-9C92-43FB-B022-473ECD5349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8024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24EB-7275-427D-B1B6-E594E2960CBD}" type="datetimeFigureOut">
              <a:rPr kumimoji="1" lang="ja-JP" altLang="en-US" smtClean="0"/>
              <a:t>2025/1/13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BBF6-9C92-43FB-B022-473ECD5349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14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24EB-7275-427D-B1B6-E594E2960CBD}" type="datetimeFigureOut">
              <a:rPr kumimoji="1" lang="ja-JP" altLang="en-US" smtClean="0"/>
              <a:t>2025/1/13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BBF6-9C92-43FB-B022-473ECD5349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6826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24EB-7275-427D-B1B6-E594E2960CBD}" type="datetimeFigureOut">
              <a:rPr kumimoji="1" lang="ja-JP" altLang="en-US" smtClean="0"/>
              <a:t>2025/1/13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BBF6-9C92-43FB-B022-473ECD5349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404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24EB-7275-427D-B1B6-E594E2960CBD}" type="datetimeFigureOut">
              <a:rPr kumimoji="1" lang="ja-JP" altLang="en-US" smtClean="0"/>
              <a:t>2025/1/13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BBF6-9C92-43FB-B022-473ECD5349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9272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24EB-7275-427D-B1B6-E594E2960CBD}" type="datetimeFigureOut">
              <a:rPr kumimoji="1" lang="ja-JP" altLang="en-US" smtClean="0"/>
              <a:t>2025/1/13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BBF6-9C92-43FB-B022-473ECD5349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5826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24EB-7275-427D-B1B6-E594E2960CBD}" type="datetimeFigureOut">
              <a:rPr kumimoji="1" lang="ja-JP" altLang="en-US" smtClean="0"/>
              <a:t>2025/1/13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BBF6-9C92-43FB-B022-473ECD5349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2924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F24EB-7275-427D-B1B6-E594E2960CBD}" type="datetimeFigureOut">
              <a:rPr kumimoji="1" lang="ja-JP" altLang="en-US" smtClean="0"/>
              <a:t>2025/1/13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6BBF6-9C92-43FB-B022-473ECD5349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398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>
            <a:extLst>
              <a:ext uri="{FF2B5EF4-FFF2-40B4-BE49-F238E27FC236}">
                <a16:creationId xmlns:a16="http://schemas.microsoft.com/office/drawing/2014/main" id="{D6003FDE-60B3-BCB4-8A5D-10B99F8A7B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7"/>
            <a:ext cx="6858000" cy="6273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DC261EE-622F-4267-B654-43B0513308E5}"/>
              </a:ext>
            </a:extLst>
          </p:cNvPr>
          <p:cNvSpPr txBox="1"/>
          <p:nvPr/>
        </p:nvSpPr>
        <p:spPr>
          <a:xfrm>
            <a:off x="561338" y="809875"/>
            <a:ext cx="57010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800" b="1" dirty="0">
                <a:ln w="12700" cmpd="sng">
                  <a:solidFill>
                    <a:srgbClr val="FF01F9"/>
                  </a:solidFill>
                  <a:prstDash val="solid"/>
                </a:ln>
                <a:gradFill>
                  <a:gsLst>
                    <a:gs pos="0">
                      <a:srgbClr val="FF01F9"/>
                    </a:gs>
                    <a:gs pos="4000">
                      <a:srgbClr val="FEB4F3"/>
                    </a:gs>
                    <a:gs pos="87000">
                      <a:srgbClr val="FFE1FB"/>
                    </a:gs>
                  </a:gsLst>
                  <a:lin ang="5400000"/>
                </a:gra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お花見</a:t>
            </a:r>
            <a:r>
              <a:rPr kumimoji="1" lang="ja-JP" altLang="en-US" sz="8800" b="1" dirty="0">
                <a:ln w="3175" cmpd="sng">
                  <a:solidFill>
                    <a:srgbClr val="FF01F9"/>
                  </a:solidFill>
                  <a:prstDash val="solid"/>
                </a:ln>
                <a:gradFill>
                  <a:gsLst>
                    <a:gs pos="0">
                      <a:srgbClr val="FF01F9"/>
                    </a:gs>
                    <a:gs pos="4000">
                      <a:srgbClr val="FEB4F3"/>
                    </a:gs>
                    <a:gs pos="87000">
                      <a:srgbClr val="FFE1FB"/>
                    </a:gs>
                  </a:gsLst>
                  <a:lin ang="5400000"/>
                </a:gra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電車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FEDF4FC-4FF3-4004-8D7F-9AF049B1BADB}"/>
              </a:ext>
            </a:extLst>
          </p:cNvPr>
          <p:cNvSpPr txBox="1"/>
          <p:nvPr/>
        </p:nvSpPr>
        <p:spPr>
          <a:xfrm>
            <a:off x="109218" y="116733"/>
            <a:ext cx="3836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2000" b="1" dirty="0">
                <a:ln w="3175" cmpd="sng">
                  <a:solidFill>
                    <a:srgbClr val="FF8FFC"/>
                  </a:solidFill>
                  <a:prstDash val="solid"/>
                </a:ln>
                <a:gradFill>
                  <a:gsLst>
                    <a:gs pos="0">
                      <a:srgbClr val="FF01F9"/>
                    </a:gs>
                    <a:gs pos="4000">
                      <a:srgbClr val="FEB4F3"/>
                    </a:gs>
                    <a:gs pos="87000">
                      <a:srgbClr val="FFE1FB"/>
                    </a:gs>
                  </a:gsLst>
                  <a:lin ang="5400000"/>
                </a:gra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大津の京阪電車を愛する会 主催</a:t>
            </a:r>
            <a:endParaRPr kumimoji="1" lang="en-US" altLang="ja-JP" sz="2000" b="1" dirty="0">
              <a:ln w="3175" cmpd="sng">
                <a:solidFill>
                  <a:srgbClr val="FF8FFC"/>
                </a:solidFill>
                <a:prstDash val="solid"/>
              </a:ln>
              <a:gradFill>
                <a:gsLst>
                  <a:gs pos="0">
                    <a:srgbClr val="FF01F9"/>
                  </a:gs>
                  <a:gs pos="4000">
                    <a:srgbClr val="FEB4F3"/>
                  </a:gs>
                  <a:gs pos="87000">
                    <a:srgbClr val="FFE1FB"/>
                  </a:gs>
                </a:gsLst>
                <a:lin ang="5400000"/>
              </a:gra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dist"/>
            <a:r>
              <a:rPr kumimoji="1" lang="ja-JP" altLang="en-US" sz="2000" b="1" dirty="0">
                <a:ln w="3175" cmpd="sng">
                  <a:solidFill>
                    <a:srgbClr val="FF8FFC"/>
                  </a:solidFill>
                  <a:prstDash val="solid"/>
                </a:ln>
                <a:gradFill>
                  <a:gsLst>
                    <a:gs pos="0">
                      <a:srgbClr val="FF01F9"/>
                    </a:gs>
                    <a:gs pos="4000">
                      <a:srgbClr val="FEB4F3"/>
                    </a:gs>
                    <a:gs pos="87000">
                      <a:srgbClr val="FFE1FB"/>
                    </a:gs>
                  </a:gsLst>
                  <a:lin ang="5400000"/>
                </a:gra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京阪電気鉄道株式会社 協力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E18A4D6-8746-4C93-A9A7-D3FE91E1F6EF}"/>
              </a:ext>
            </a:extLst>
          </p:cNvPr>
          <p:cNvSpPr txBox="1"/>
          <p:nvPr/>
        </p:nvSpPr>
        <p:spPr>
          <a:xfrm>
            <a:off x="98174" y="4267711"/>
            <a:ext cx="339956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4</a:t>
            </a:r>
            <a:r>
              <a:rPr kumimoji="1" lang="ja-JP" altLang="en-US" sz="24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月５日（土）運転</a:t>
            </a:r>
            <a:r>
              <a:rPr kumimoji="1" lang="ja-JP" altLang="en-US" sz="16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</a:t>
            </a:r>
            <a:endParaRPr kumimoji="1" lang="en-US" altLang="ja-JP" sz="1600" dirty="0">
              <a:ln>
                <a:solidFill>
                  <a:srgbClr val="FFC000"/>
                </a:solidFill>
              </a:ln>
              <a:solidFill>
                <a:srgbClr val="FFFF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24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大津線沿線の桜名所を貸し切り電車で巡ります</a:t>
            </a:r>
            <a:endParaRPr kumimoji="1" lang="en-US" altLang="ja-JP" sz="2400" dirty="0">
              <a:ln>
                <a:solidFill>
                  <a:srgbClr val="FFC000"/>
                </a:solidFill>
              </a:ln>
              <a:solidFill>
                <a:srgbClr val="FFFF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br>
              <a:rPr kumimoji="1" lang="en-US" altLang="ja-JP" sz="14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kumimoji="1" lang="ja-JP" altLang="en-US" sz="14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雨天でも実施します</a:t>
            </a:r>
            <a:endParaRPr kumimoji="1" lang="en-US" altLang="ja-JP" sz="1400" dirty="0">
              <a:ln>
                <a:solidFill>
                  <a:srgbClr val="FFC000"/>
                </a:solidFill>
              </a:ln>
              <a:solidFill>
                <a:srgbClr val="FFFF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4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お弁当・お茶等の提供はありません</a:t>
            </a:r>
            <a:endParaRPr kumimoji="1" lang="en-US" altLang="ja-JP" sz="1400" dirty="0">
              <a:ln>
                <a:solidFill>
                  <a:srgbClr val="FFC000"/>
                </a:solidFill>
              </a:ln>
              <a:solidFill>
                <a:srgbClr val="FFFF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9F82E3F-924A-4DE5-B6DF-DE5B5C3CEBB1}"/>
              </a:ext>
            </a:extLst>
          </p:cNvPr>
          <p:cNvSpPr txBox="1"/>
          <p:nvPr/>
        </p:nvSpPr>
        <p:spPr>
          <a:xfrm>
            <a:off x="836521" y="6169055"/>
            <a:ext cx="5912261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3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8:50</a:t>
            </a:r>
            <a:r>
              <a:rPr kumimoji="1" lang="ja-JP" altLang="en-US" sz="13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　　　　びわ湖浜大津駅集合 ➡　  びわ湖浜大津から四宮へ</a:t>
            </a:r>
            <a:endParaRPr kumimoji="1" lang="en-US" altLang="ja-JP" sz="1300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r>
              <a:rPr kumimoji="1" lang="en-US" altLang="ja-JP" sz="13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9:40</a:t>
            </a:r>
            <a:r>
              <a:rPr kumimoji="1" lang="ja-JP" altLang="en-US" sz="13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～</a:t>
            </a:r>
            <a:r>
              <a:rPr kumimoji="1" lang="en-US" altLang="ja-JP" sz="13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11:10	 </a:t>
            </a:r>
            <a:r>
              <a:rPr kumimoji="1" lang="ja-JP" altLang="en-US" sz="13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四宮下車、疏水付近散策 ➡　  四宮から坂本比叡山口へ</a:t>
            </a:r>
            <a:endParaRPr kumimoji="1" lang="en-US" altLang="ja-JP" sz="1300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r>
              <a:rPr kumimoji="1" lang="en-US" altLang="ja-JP" sz="13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12:00</a:t>
            </a:r>
            <a:r>
              <a:rPr kumimoji="1" lang="ja-JP" altLang="en-US" sz="13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       坂本比叡山口到着、現地解散</a:t>
            </a:r>
            <a:endParaRPr kumimoji="1" lang="en-US" altLang="ja-JP" sz="1300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r>
              <a:rPr kumimoji="1" lang="en-US" altLang="ja-JP" sz="13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※</a:t>
            </a:r>
            <a:r>
              <a:rPr kumimoji="1" lang="ja-JP" altLang="en-US" sz="13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車内での飲食はできません。</a:t>
            </a:r>
            <a:endParaRPr kumimoji="1" lang="en-US" altLang="ja-JP" sz="1300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r>
              <a:rPr kumimoji="1" lang="ja-JP" altLang="en-US" sz="13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会員・同居家族　大人・中高生</a:t>
            </a:r>
            <a:r>
              <a:rPr kumimoji="1" lang="en-US" altLang="ja-JP" sz="13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300</a:t>
            </a:r>
            <a:r>
              <a:rPr kumimoji="1" lang="ja-JP" altLang="en-US" sz="13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円、小学生</a:t>
            </a:r>
            <a:r>
              <a:rPr kumimoji="1" lang="en-US" altLang="ja-JP" sz="13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200</a:t>
            </a:r>
            <a:r>
              <a:rPr kumimoji="1" lang="ja-JP" altLang="en-US" sz="13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円、未就学児</a:t>
            </a:r>
            <a:r>
              <a:rPr kumimoji="1" lang="en-US" altLang="ja-JP" sz="13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100</a:t>
            </a:r>
            <a:r>
              <a:rPr kumimoji="1" lang="ja-JP" altLang="en-US" sz="13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円</a:t>
            </a:r>
            <a:endParaRPr kumimoji="1" lang="en-US" altLang="ja-JP" sz="1300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r>
              <a:rPr kumimoji="1" lang="ja-JP" altLang="en-US" sz="13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非会員　　　　　大人・中高生</a:t>
            </a:r>
            <a:r>
              <a:rPr kumimoji="1" lang="en-US" altLang="ja-JP" sz="13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500</a:t>
            </a:r>
            <a:r>
              <a:rPr kumimoji="1" lang="ja-JP" altLang="en-US" sz="13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円、小学生</a:t>
            </a:r>
            <a:r>
              <a:rPr kumimoji="1" lang="en-US" altLang="ja-JP" sz="13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200</a:t>
            </a:r>
            <a:r>
              <a:rPr kumimoji="1" lang="ja-JP" altLang="en-US" sz="13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円、未就学児</a:t>
            </a:r>
            <a:r>
              <a:rPr kumimoji="1" lang="en-US" altLang="ja-JP" sz="13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100</a:t>
            </a:r>
            <a:r>
              <a:rPr kumimoji="1" lang="ja-JP" altLang="en-US" sz="13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円　</a:t>
            </a:r>
            <a:endParaRPr kumimoji="1" lang="en-US" altLang="ja-JP" sz="1300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r>
              <a:rPr kumimoji="1" lang="ja-JP" altLang="en-US" sz="13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当日受付時にお支払い下さい。参加費には保険料を含みます。　</a:t>
            </a:r>
            <a:endParaRPr kumimoji="1" lang="en-US" altLang="ja-JP" sz="1300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r>
              <a:rPr kumimoji="1" lang="ja-JP" altLang="en-US" sz="13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ご自宅最寄り駅と集合場所・解散場所間の交通費は自己負担となります。</a:t>
            </a:r>
            <a:endParaRPr kumimoji="1" lang="en-US" altLang="ja-JP" sz="1300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r>
              <a:rPr kumimoji="1" lang="en-US" altLang="ja-JP" sz="13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60</a:t>
            </a:r>
            <a:r>
              <a:rPr kumimoji="1" lang="ja-JP" altLang="en-US" sz="13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名（希望者多数の場合は会員を優先して抽選します。）　</a:t>
            </a:r>
            <a:endParaRPr kumimoji="1" lang="en-US" altLang="ja-JP" sz="1300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r>
              <a:rPr kumimoji="1" lang="ja-JP" altLang="en-US" sz="13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往復はがきに　</a:t>
            </a:r>
            <a:r>
              <a:rPr kumimoji="1" lang="ja-JP" altLang="en-US" sz="1300" dirty="0">
                <a:solidFill>
                  <a:srgbClr val="FF0000"/>
                </a:solidFill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①「お花見電車希望」、②代表者の氏名と当日連絡がとれる電話番号、③代表者を含む大人・中高生、小学生、未就学児それぞれの参加人数、④会員・非会員の別、⑤はがき返信面の宛名 </a:t>
            </a:r>
            <a:r>
              <a:rPr kumimoji="1" lang="ja-JP" altLang="en-US" sz="13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を記入して下記あて送付して下さい。</a:t>
            </a:r>
            <a:endParaRPr kumimoji="1" lang="en-US" altLang="ja-JP" sz="1300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r>
              <a:rPr kumimoji="1" lang="ja-JP" altLang="en-US" sz="1300" dirty="0">
                <a:solidFill>
                  <a:srgbClr val="1209BD"/>
                </a:solidFill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　〒</a:t>
            </a:r>
            <a:r>
              <a:rPr kumimoji="1" lang="en-US" altLang="ja-JP" sz="1300" dirty="0">
                <a:solidFill>
                  <a:srgbClr val="1209BD"/>
                </a:solidFill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520-0861</a:t>
            </a:r>
            <a:r>
              <a:rPr kumimoji="1" lang="ja-JP" altLang="en-US" sz="1300" dirty="0">
                <a:solidFill>
                  <a:srgbClr val="1209BD"/>
                </a:solidFill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 大津市石山寺</a:t>
            </a:r>
            <a:r>
              <a:rPr kumimoji="1" lang="en-US" altLang="ja-JP" sz="1300" dirty="0">
                <a:solidFill>
                  <a:srgbClr val="1209BD"/>
                </a:solidFill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3</a:t>
            </a:r>
            <a:r>
              <a:rPr kumimoji="1" lang="ja-JP" altLang="en-US" sz="1300" dirty="0">
                <a:solidFill>
                  <a:srgbClr val="1209BD"/>
                </a:solidFill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－</a:t>
            </a:r>
            <a:r>
              <a:rPr kumimoji="1" lang="en-US" altLang="ja-JP" sz="1300" dirty="0">
                <a:solidFill>
                  <a:srgbClr val="1209BD"/>
                </a:solidFill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27</a:t>
            </a:r>
            <a:r>
              <a:rPr kumimoji="1" lang="ja-JP" altLang="en-US" sz="1300" dirty="0">
                <a:solidFill>
                  <a:srgbClr val="1209BD"/>
                </a:solidFill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－</a:t>
            </a:r>
            <a:r>
              <a:rPr kumimoji="1" lang="en-US" altLang="ja-JP" sz="1300" dirty="0">
                <a:solidFill>
                  <a:srgbClr val="1209BD"/>
                </a:solidFill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11</a:t>
            </a:r>
            <a:r>
              <a:rPr kumimoji="1" lang="ja-JP" altLang="en-US" sz="1300" dirty="0">
                <a:solidFill>
                  <a:srgbClr val="1209BD"/>
                </a:solidFill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 大津の京阪電車を愛する会事務局</a:t>
            </a:r>
            <a:endParaRPr kumimoji="1" lang="en-US" altLang="ja-JP" sz="1300" dirty="0">
              <a:solidFill>
                <a:srgbClr val="1209BD"/>
              </a:solidFill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r>
              <a:rPr kumimoji="1" lang="ja-JP" altLang="en-US" sz="13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申込締め切りは</a:t>
            </a:r>
            <a:r>
              <a:rPr kumimoji="1" lang="en-US" altLang="ja-JP" sz="13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3</a:t>
            </a:r>
            <a:r>
              <a:rPr kumimoji="1" lang="ja-JP" altLang="en-US" sz="13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月</a:t>
            </a:r>
            <a:r>
              <a:rPr kumimoji="1" lang="en-US" altLang="ja-JP" sz="13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10</a:t>
            </a:r>
            <a:r>
              <a:rPr kumimoji="1" lang="ja-JP" altLang="en-US" sz="13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日（月）消印有効です。事務局から参加の可否を返信はがきでご連絡します。このはがきが参加証となります。</a:t>
            </a:r>
            <a:endParaRPr kumimoji="1" lang="en-US" altLang="ja-JP" sz="1300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r>
              <a:rPr kumimoji="1" lang="ja-JP" altLang="en-US" sz="13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📞</a:t>
            </a:r>
            <a:r>
              <a:rPr kumimoji="1" lang="en-US" altLang="ja-JP" sz="13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077</a:t>
            </a:r>
            <a:r>
              <a:rPr kumimoji="1" lang="ja-JP" altLang="en-US" sz="13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ｰ</a:t>
            </a:r>
            <a:r>
              <a:rPr kumimoji="1" lang="en-US" altLang="ja-JP" sz="13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534</a:t>
            </a:r>
            <a:r>
              <a:rPr kumimoji="1" lang="ja-JP" altLang="en-US" sz="13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ｰ</a:t>
            </a:r>
            <a:r>
              <a:rPr kumimoji="1" lang="en-US" altLang="ja-JP" sz="13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2800</a:t>
            </a:r>
            <a:r>
              <a:rPr kumimoji="1" lang="ja-JP" altLang="en-US" sz="13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　大津の京阪電車を愛する会事務局（平日</a:t>
            </a:r>
            <a:r>
              <a:rPr kumimoji="1" lang="en-US" altLang="ja-JP" sz="13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9:00</a:t>
            </a:r>
            <a:r>
              <a:rPr kumimoji="1" lang="ja-JP" altLang="en-US" sz="13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～</a:t>
            </a:r>
            <a:r>
              <a:rPr kumimoji="1" lang="en-US" altLang="ja-JP" sz="13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17:00</a:t>
            </a:r>
            <a:r>
              <a:rPr kumimoji="1" lang="ja-JP" altLang="en-US" sz="13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） 　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D34DB1A-0398-0866-4E3F-462A37EDED54}"/>
              </a:ext>
            </a:extLst>
          </p:cNvPr>
          <p:cNvSpPr txBox="1"/>
          <p:nvPr/>
        </p:nvSpPr>
        <p:spPr>
          <a:xfrm>
            <a:off x="88869" y="6169055"/>
            <a:ext cx="935768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3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旅程</a:t>
            </a:r>
            <a:endParaRPr kumimoji="1" lang="en-US" altLang="ja-JP" sz="13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13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13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13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3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参加費　</a:t>
            </a:r>
            <a:endParaRPr kumimoji="1" lang="en-US" altLang="ja-JP" sz="13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13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13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13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3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定員</a:t>
            </a:r>
            <a:endParaRPr kumimoji="1" lang="en-US" altLang="ja-JP" sz="13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3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申込み</a:t>
            </a:r>
            <a:endParaRPr kumimoji="1" lang="en-US" altLang="ja-JP" sz="13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13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13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13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13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3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参加証</a:t>
            </a:r>
            <a:endParaRPr kumimoji="1" lang="en-US" altLang="ja-JP" sz="13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13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30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お問合せ</a:t>
            </a:r>
            <a:endParaRPr kumimoji="1" lang="ja-JP" altLang="en-US" sz="13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C0314C3-641E-D54C-EAD4-B6E3ADF5CAFE}"/>
              </a:ext>
            </a:extLst>
          </p:cNvPr>
          <p:cNvSpPr txBox="1"/>
          <p:nvPr/>
        </p:nvSpPr>
        <p:spPr>
          <a:xfrm>
            <a:off x="5257035" y="5623807"/>
            <a:ext cx="1463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ln w="317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びわ湖浜大津</a:t>
            </a:r>
            <a:endParaRPr kumimoji="1" lang="en-US" altLang="ja-JP" sz="1600" b="1" dirty="0">
              <a:ln w="3175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r>
              <a:rPr kumimoji="1" lang="en-US" altLang="ja-JP" sz="1600" b="1" dirty="0">
                <a:ln w="317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8:50</a:t>
            </a:r>
            <a:r>
              <a:rPr kumimoji="1" lang="ja-JP" altLang="en-US" sz="1600" b="1" dirty="0">
                <a:ln w="317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 集合</a:t>
            </a:r>
            <a:endParaRPr kumimoji="1" lang="en-US" altLang="ja-JP" sz="1600" b="1" dirty="0">
              <a:ln w="3175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19CC113-8DBE-8261-4431-13F1858088C6}"/>
              </a:ext>
            </a:extLst>
          </p:cNvPr>
          <p:cNvSpPr txBox="1"/>
          <p:nvPr/>
        </p:nvSpPr>
        <p:spPr>
          <a:xfrm>
            <a:off x="4577846" y="4582627"/>
            <a:ext cx="150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ln w="317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坂本比叡山口</a:t>
            </a:r>
            <a:endParaRPr kumimoji="1" lang="en-US" altLang="ja-JP" sz="1600" b="1" dirty="0">
              <a:ln w="3175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r>
              <a:rPr kumimoji="1" lang="en-US" altLang="ja-JP" sz="1600" b="1" dirty="0">
                <a:ln w="317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12:00</a:t>
            </a:r>
            <a:r>
              <a:rPr kumimoji="1" lang="ja-JP" altLang="en-US" sz="1600" b="1" dirty="0">
                <a:ln w="317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 解散</a:t>
            </a:r>
            <a:endParaRPr kumimoji="1" lang="en-US" altLang="ja-JP" sz="1600" b="1" dirty="0">
              <a:ln w="3175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8EDA00D-2E85-EC28-39E1-38756461F51D}"/>
              </a:ext>
            </a:extLst>
          </p:cNvPr>
          <p:cNvSpPr txBox="1"/>
          <p:nvPr/>
        </p:nvSpPr>
        <p:spPr>
          <a:xfrm>
            <a:off x="3526773" y="5446579"/>
            <a:ext cx="1502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ln w="317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四宮散策</a:t>
            </a:r>
            <a:endParaRPr kumimoji="1" lang="en-US" altLang="ja-JP" sz="1600" b="1" dirty="0">
              <a:ln w="3175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r>
              <a:rPr kumimoji="1" lang="en-US" altLang="ja-JP" sz="1600" b="1" dirty="0">
                <a:ln w="317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9:40</a:t>
            </a:r>
            <a:r>
              <a:rPr kumimoji="1" lang="ja-JP" altLang="en-US" sz="1600" b="1" dirty="0">
                <a:ln w="317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～</a:t>
            </a:r>
            <a:r>
              <a:rPr kumimoji="1" lang="en-US" altLang="ja-JP" sz="1600" b="1" dirty="0">
                <a:ln w="317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11:10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2863B0E0-C7CD-1CB4-E151-0C750C337CB3}"/>
              </a:ext>
            </a:extLst>
          </p:cNvPr>
          <p:cNvGrpSpPr/>
          <p:nvPr/>
        </p:nvGrpSpPr>
        <p:grpSpPr>
          <a:xfrm>
            <a:off x="4525100" y="4517523"/>
            <a:ext cx="1401798" cy="1119544"/>
            <a:chOff x="4311267" y="4472547"/>
            <a:chExt cx="1401798" cy="1119544"/>
          </a:xfrm>
        </p:grpSpPr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27457383-7AD0-267C-2571-B0B4CEA12063}"/>
                </a:ext>
              </a:extLst>
            </p:cNvPr>
            <p:cNvCxnSpPr>
              <a:cxnSpLocks/>
            </p:cNvCxnSpPr>
            <p:nvPr/>
          </p:nvCxnSpPr>
          <p:spPr>
            <a:xfrm rot="7320000">
              <a:off x="5209065" y="4976547"/>
              <a:ext cx="1008000" cy="0"/>
            </a:xfrm>
            <a:prstGeom prst="line">
              <a:avLst/>
            </a:prstGeom>
            <a:ln w="76200">
              <a:solidFill>
                <a:srgbClr val="FEB4F3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9B56B216-5198-5F15-E8DD-D3CBA3C58EC3}"/>
                </a:ext>
              </a:extLst>
            </p:cNvPr>
            <p:cNvCxnSpPr>
              <a:cxnSpLocks/>
            </p:cNvCxnSpPr>
            <p:nvPr/>
          </p:nvCxnSpPr>
          <p:spPr>
            <a:xfrm>
              <a:off x="4311267" y="5592091"/>
              <a:ext cx="1008000" cy="0"/>
            </a:xfrm>
            <a:prstGeom prst="line">
              <a:avLst/>
            </a:prstGeom>
            <a:ln w="76200">
              <a:solidFill>
                <a:srgbClr val="FEB4F3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15F6384D-F06F-B6B0-4843-BDC609F235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62138" y="5393081"/>
              <a:ext cx="1008000" cy="0"/>
            </a:xfrm>
            <a:prstGeom prst="line">
              <a:avLst/>
            </a:prstGeom>
            <a:ln w="76200">
              <a:solidFill>
                <a:srgbClr val="FEB4F3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図 26">
            <a:extLst>
              <a:ext uri="{FF2B5EF4-FFF2-40B4-BE49-F238E27FC236}">
                <a16:creationId xmlns:a16="http://schemas.microsoft.com/office/drawing/2014/main" id="{167B3021-D4EC-F374-D642-7B26C5EA8F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601" y="6204772"/>
            <a:ext cx="228996" cy="228996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0D6995B2-368E-A0D9-7E39-5061B49038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166" y="6403902"/>
            <a:ext cx="228996" cy="22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11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24</TotalTime>
  <Words>318</Words>
  <Application>Microsoft Office PowerPoint</Application>
  <PresentationFormat>A4 210 x 297 mm</PresentationFormat>
  <Paragraphs>43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AR P丸ゴシック体E</vt:lpstr>
      <vt:lpstr>AR丸ゴシック体E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治彦 西</dc:creator>
  <cp:lastModifiedBy>治彦 西</cp:lastModifiedBy>
  <cp:revision>7</cp:revision>
  <cp:lastPrinted>2025-01-13T06:27:24Z</cp:lastPrinted>
  <dcterms:created xsi:type="dcterms:W3CDTF">2025-01-13T05:46:08Z</dcterms:created>
  <dcterms:modified xsi:type="dcterms:W3CDTF">2025-01-13T06:29:01Z</dcterms:modified>
</cp:coreProperties>
</file>